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84" r:id="rId4"/>
    <p:sldId id="278" r:id="rId5"/>
    <p:sldId id="265" r:id="rId6"/>
    <p:sldId id="286" r:id="rId7"/>
    <p:sldId id="279" r:id="rId8"/>
    <p:sldId id="259" r:id="rId9"/>
    <p:sldId id="280" r:id="rId10"/>
    <p:sldId id="261" r:id="rId11"/>
    <p:sldId id="287" r:id="rId12"/>
    <p:sldId id="288" r:id="rId13"/>
    <p:sldId id="289" r:id="rId14"/>
    <p:sldId id="270" r:id="rId15"/>
    <p:sldId id="291" r:id="rId16"/>
    <p:sldId id="292" r:id="rId17"/>
    <p:sldId id="293" r:id="rId18"/>
    <p:sldId id="290" r:id="rId19"/>
    <p:sldId id="294" r:id="rId20"/>
    <p:sldId id="295" r:id="rId21"/>
    <p:sldId id="296" r:id="rId22"/>
    <p:sldId id="273" r:id="rId23"/>
    <p:sldId id="282" r:id="rId24"/>
    <p:sldId id="274" r:id="rId25"/>
    <p:sldId id="275" r:id="rId26"/>
    <p:sldId id="276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h1UztUxXUnnhm/r0oqF+M664j4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4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141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F36EC2A5-1679-B42B-FEA4-4CDC8084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2F96A71F-2957-6F52-DD6E-06CC89D2C9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BF321BFA-D63D-DC5B-ACB1-4CB4B042B6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90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E0179EFE-B69F-A239-3D62-AF1FCF98B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F65C6A8F-5D49-8DAF-6BFA-CBDDC6CA7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900C5C34-B4BD-A4BC-C435-82E867FCC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997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253BAC83-01E7-B300-5217-BB46EB0A1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3B91504D-3247-B2FB-FD98-9DB0EEC82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768F580C-A0F2-99A9-A806-BF5292BC8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8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674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9753BE32-36DB-4C10-519F-6BDE7DE1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D40CC14B-1C92-020C-37FC-A12C952C1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49988341-A594-5E60-CBB7-798DD1AEC4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076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D93131D6-D71E-3129-6892-93DA799BB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F8A093E4-A111-D925-AA0F-E49FDCEB0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09EFA634-159B-07BA-F26C-532A6A0D1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698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5CD7759F-8A0C-A2E9-C796-AA579A87D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0BFBDCDC-2426-D0ED-7953-CC8124B18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2EA76A88-1463-891F-09F3-79D9D0E62C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986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051FCB04-A64E-0FB0-12A4-72ECD8E10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072958BE-D7E6-2BB2-1EB5-2351124406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E7EC7D0F-938E-B8A8-B8A8-0A46382C8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36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7AB733A7-EDE6-C1C6-F7D8-B4CE5B9D1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38C15BFD-166A-9F8A-B507-2884581D4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924243A2-9BEB-679D-75C8-19EE3D5557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66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5B2016D0-327F-0876-6214-EB5D9D10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70C403DC-44F5-7564-89AB-A90AD4152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9FF3AC00-945D-D88D-E195-37A7434CFC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249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55AAD8CC-0D43-E652-E5B1-94AC71EA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ED2BB578-BEDA-939B-36BD-B2C75A9796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6EE30D26-9A8A-5232-DFE9-B8AEFD9AF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97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111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131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800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884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04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98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395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4DFCCA07-82D8-2CB6-602A-59C7EA0F8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>
            <a:extLst>
              <a:ext uri="{FF2B5EF4-FFF2-40B4-BE49-F238E27FC236}">
                <a16:creationId xmlns:a16="http://schemas.microsoft.com/office/drawing/2014/main" id="{B9A4C029-8C71-C48E-8C37-0214BE3CD8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>
            <a:extLst>
              <a:ext uri="{FF2B5EF4-FFF2-40B4-BE49-F238E27FC236}">
                <a16:creationId xmlns:a16="http://schemas.microsoft.com/office/drawing/2014/main" id="{1BFB196F-3691-7E9F-9B3F-5B40D769A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65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68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560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aa65a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aa65a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04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72352" y="1388915"/>
            <a:ext cx="8828025" cy="117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International Conference on Intelligent Data Analysis and Applications </a:t>
            </a:r>
            <a:b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(IDAA 2025)</a:t>
            </a:r>
            <a:endParaRPr sz="44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Google Shape;85;p1">
            <a:extLst>
              <a:ext uri="{FF2B5EF4-FFF2-40B4-BE49-F238E27FC236}">
                <a16:creationId xmlns:a16="http://schemas.microsoft.com/office/drawing/2014/main" id="{B28A3AA2-EB71-4D4B-BFDB-C21D7BFA953D}"/>
              </a:ext>
            </a:extLst>
          </p:cNvPr>
          <p:cNvSpPr txBox="1">
            <a:spLocks/>
          </p:cNvSpPr>
          <p:nvPr/>
        </p:nvSpPr>
        <p:spPr>
          <a:xfrm>
            <a:off x="6096000" y="5141637"/>
            <a:ext cx="5347505" cy="92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buClr>
                <a:srgbClr val="4C4C4C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Presenter Name: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Mehedi Hasan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 algn="l">
              <a:buClr>
                <a:srgbClr val="4C4C4C"/>
              </a:buCl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University Name: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rial"/>
              </a:rPr>
              <a:t>Daffodil International University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884003A-C668-49AB-8DA3-E09AD4522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702" y="125358"/>
            <a:ext cx="2153606" cy="99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85;p1">
            <a:extLst>
              <a:ext uri="{FF2B5EF4-FFF2-40B4-BE49-F238E27FC236}">
                <a16:creationId xmlns:a16="http://schemas.microsoft.com/office/drawing/2014/main" id="{F777F33E-9857-4082-AB01-D5A03F0DADDE}"/>
              </a:ext>
            </a:extLst>
          </p:cNvPr>
          <p:cNvSpPr txBox="1">
            <a:spLocks/>
          </p:cNvSpPr>
          <p:nvPr/>
        </p:nvSpPr>
        <p:spPr>
          <a:xfrm>
            <a:off x="0" y="2986340"/>
            <a:ext cx="12192000" cy="58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4C4C4C"/>
              </a:buClr>
              <a:buSzPts val="5400"/>
            </a:pPr>
            <a:r>
              <a:rPr lang="en-US" sz="2800" b="1" dirty="0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Paper Id: 10700 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Google Shape;85;p1">
            <a:extLst>
              <a:ext uri="{FF2B5EF4-FFF2-40B4-BE49-F238E27FC236}">
                <a16:creationId xmlns:a16="http://schemas.microsoft.com/office/drawing/2014/main" id="{876CC7B1-078F-4A8E-B282-8DF5EF525FF6}"/>
              </a:ext>
            </a:extLst>
          </p:cNvPr>
          <p:cNvSpPr txBox="1">
            <a:spLocks/>
          </p:cNvSpPr>
          <p:nvPr/>
        </p:nvSpPr>
        <p:spPr>
          <a:xfrm>
            <a:off x="0" y="3669378"/>
            <a:ext cx="12192000" cy="77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4C4C4C"/>
              </a:buClr>
              <a:buSzPts val="5400"/>
            </a:pPr>
            <a:r>
              <a:rPr lang="en-US" sz="2800" b="1" dirty="0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Paper Title: </a:t>
            </a:r>
            <a:r>
              <a:rPr lang="en-US" sz="2800" b="1" dirty="0" err="1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ConstitutionGPT</a:t>
            </a:r>
            <a:r>
              <a:rPr lang="en-US" sz="2800" b="1" dirty="0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-BD: Resilient Bilingual Legal QA with</a:t>
            </a:r>
          </a:p>
          <a:p>
            <a:pPr marL="0" indent="0">
              <a:spcBef>
                <a:spcPts val="0"/>
              </a:spcBef>
              <a:buClr>
                <a:srgbClr val="4C4C4C"/>
              </a:buClr>
              <a:buSzPts val="5400"/>
            </a:pPr>
            <a:r>
              <a:rPr lang="en-US" sz="2800" b="1" dirty="0">
                <a:solidFill>
                  <a:srgbClr val="4C4C4C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Hybrid RAG and Automatic Fallback 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259DA4-DB0B-49ED-9715-65777EA30855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1028" name="Picture 4" descr="Organizer">
            <a:extLst>
              <a:ext uri="{FF2B5EF4-FFF2-40B4-BE49-F238E27FC236}">
                <a16:creationId xmlns:a16="http://schemas.microsoft.com/office/drawing/2014/main" id="{C3A424FF-FAD5-4575-B0F9-ABE8F3FEB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23" y="119114"/>
            <a:ext cx="1063365" cy="58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U Logo">
            <a:extLst>
              <a:ext uri="{FF2B5EF4-FFF2-40B4-BE49-F238E27FC236}">
                <a16:creationId xmlns:a16="http://schemas.microsoft.com/office/drawing/2014/main" id="{8A7B298A-C23F-481C-AAD1-EF367EAD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2" y="161914"/>
            <a:ext cx="1652090" cy="68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3A5AEB-1443-AAA8-D8CE-E6DC85C55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0182" y="0"/>
            <a:ext cx="1253991" cy="737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Methodology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1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DBD30D2-A9EA-58DC-423A-CFF982F08D7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26448C-CB13-2CEC-AF53-2135EBC45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53DAE24A-8F5D-301E-152C-1FEC4302A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9E64745-2FE2-6D45-1E1A-A922B86C0117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CC124-9E6C-09C7-70A3-82FC169092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950" r="4474" b="25192"/>
          <a:stretch>
            <a:fillRect/>
          </a:stretch>
        </p:blipFill>
        <p:spPr>
          <a:xfrm>
            <a:off x="984843" y="1120380"/>
            <a:ext cx="10222313" cy="46172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BA0F05-F69B-40D6-3431-9F2FFE5D0111}"/>
              </a:ext>
            </a:extLst>
          </p:cNvPr>
          <p:cNvSpPr/>
          <p:nvPr/>
        </p:nvSpPr>
        <p:spPr>
          <a:xfrm>
            <a:off x="8980156" y="3986530"/>
            <a:ext cx="2094244" cy="274320"/>
          </a:xfrm>
          <a:prstGeom prst="rect">
            <a:avLst/>
          </a:prstGeom>
          <a:solidFill>
            <a:srgbClr val="F0F4F0"/>
          </a:solidFill>
          <a:ln>
            <a:solidFill>
              <a:srgbClr val="F0F4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48687-0F21-4D4C-4027-541C9C58B49E}"/>
              </a:ext>
            </a:extLst>
          </p:cNvPr>
          <p:cNvSpPr txBox="1"/>
          <p:nvPr/>
        </p:nvSpPr>
        <p:spPr>
          <a:xfrm>
            <a:off x="4788310" y="5873443"/>
            <a:ext cx="2327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System Architecture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D50AA-273D-58E3-FE95-7D3A9D73F22C}"/>
              </a:ext>
            </a:extLst>
          </p:cNvPr>
          <p:cNvSpPr/>
          <p:nvPr/>
        </p:nvSpPr>
        <p:spPr>
          <a:xfrm rot="19099033">
            <a:off x="8987882" y="4255077"/>
            <a:ext cx="59069" cy="45719"/>
          </a:xfrm>
          <a:prstGeom prst="rect">
            <a:avLst/>
          </a:prstGeom>
          <a:solidFill>
            <a:srgbClr val="F0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3896E-3738-A0AD-2B85-A41A6A65E845}"/>
              </a:ext>
            </a:extLst>
          </p:cNvPr>
          <p:cNvSpPr/>
          <p:nvPr/>
        </p:nvSpPr>
        <p:spPr>
          <a:xfrm>
            <a:off x="8773160" y="3581400"/>
            <a:ext cx="254000" cy="167640"/>
          </a:xfrm>
          <a:prstGeom prst="rect">
            <a:avLst/>
          </a:prstGeom>
          <a:solidFill>
            <a:srgbClr val="F0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9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3677704C-179B-5129-3409-636FAE03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28A6E06D-AD5A-A959-8B0C-A723EBA2FC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Methodology Continued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7A994D-CBB8-BAAD-8DCE-A969329F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1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0F58330-A7D2-EC10-42E3-65261DC3EDB1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8F4314-B77F-64E9-FEB3-2D33D5F5D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9B041BF6-DADB-8E0C-8346-6152AADA5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B4B5502-DB7D-76A3-CD46-0EE3757FD3E5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EB04D-1CDA-2BA4-3C13-378EC4531489}"/>
              </a:ext>
            </a:extLst>
          </p:cNvPr>
          <p:cNvSpPr txBox="1"/>
          <p:nvPr/>
        </p:nvSpPr>
        <p:spPr>
          <a:xfrm>
            <a:off x="4596784" y="5873443"/>
            <a:ext cx="251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System 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5C19-C4AB-7DF2-EC4D-D59B771ADE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23" b="5328"/>
          <a:stretch>
            <a:fillRect/>
          </a:stretch>
        </p:blipFill>
        <p:spPr>
          <a:xfrm>
            <a:off x="3001108" y="1007951"/>
            <a:ext cx="8040206" cy="53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2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40766C00-EF78-D120-261E-3A1E59689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7D47516A-E7E5-39AB-9CD6-EFF3400E6F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Methodology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78ECF9-2261-114E-F103-2080617A5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1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C4D64F-7137-940A-4D86-8D635728AE60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BD11C5-9B76-6EE1-8758-F102213CF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1D42DFAF-2D17-CBAB-945B-9C50D88F6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DFDA6C2-2489-9F6F-7CC8-5E66DFACC4B3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B7C267-3150-A397-FB58-5A1E1C8E44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45" t="3463" r="5601" b="1014"/>
          <a:stretch>
            <a:fillRect/>
          </a:stretch>
        </p:blipFill>
        <p:spPr>
          <a:xfrm>
            <a:off x="1805353" y="1143776"/>
            <a:ext cx="8065478" cy="4806083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A78B0A-C67F-3913-2FBE-BBBBCC015BA2}"/>
              </a:ext>
            </a:extLst>
          </p:cNvPr>
          <p:cNvSpPr/>
          <p:nvPr/>
        </p:nvSpPr>
        <p:spPr>
          <a:xfrm>
            <a:off x="1688123" y="2520462"/>
            <a:ext cx="4677508" cy="3352981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028AA5F1-7672-0C2A-9491-F3DAE706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D63FEA90-73FC-5FA8-6FD9-60441F1A69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Methodology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E1ABE3-8A93-86E8-9C2C-02261FCE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1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8DC516B-C2AC-72BE-C9C0-791BABC1DB0E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11B50B-5F31-25A5-8C01-175E3DEE9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7FE7128C-F3B2-976C-E2C2-5C5754F9F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868765B-E637-D1EE-6AE6-2AC36A44DD2C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12C851-C117-8205-F6FC-861A9723A5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7498"/>
          <a:stretch>
            <a:fillRect/>
          </a:stretch>
        </p:blipFill>
        <p:spPr>
          <a:xfrm>
            <a:off x="1473228" y="1136766"/>
            <a:ext cx="9415226" cy="420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5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Methodology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2035A5-F69B-B09B-7520-E0D4A4AB0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C51CD5-7048-E7BC-0F29-389E6A24CFE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CBA0AC-A886-F32F-86F3-0DE4364A9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8292735E-056A-CE45-F4D2-FADAC4D3A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2B0339B-15EE-0685-8F5F-EDADE0650BB9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96F24-573B-7D79-5E90-79F10A8EB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094" y="1341225"/>
            <a:ext cx="11324492" cy="4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8BD004A2-A0CE-A993-DFF1-D65390DCA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C6C5033E-AD44-C96D-44CC-8B11333941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Experimental Results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00F88C-9750-ED44-0148-B95D48D8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80FCFF-F1A4-9A29-95EC-77C939AAE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AFA010-455B-4B3A-9947-00B7BF678D67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35557D-D845-034C-8504-4A5F5C2B4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6DDAF5A9-E049-A49A-D644-6F6D9F1E3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4DF1D2F-623C-4765-4F13-E55DBC832637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6767C6-DE31-775A-7CD2-AFACC4431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232" y="1002118"/>
            <a:ext cx="6473535" cy="51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49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8B2E943F-3DF9-A9E7-A5B3-026E571A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F785B584-4F80-E0BB-3514-C76E9C471C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67ACC3-CE1A-6AFF-F432-35B1A3DF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5D422-E7EE-180B-E598-CCCCEAB7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FBFE25-E4A5-2566-D39C-1CD7CFD734B8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D9AF9A-B66B-E3E6-CBDB-EEBF3172A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A16EE687-D21B-F33D-048B-F860BA61F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A9025AE-9ED6-4EEA-54D8-3579F26E1E2C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27837-C76F-16FD-EC58-992280C96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97" y="1275799"/>
            <a:ext cx="10982606" cy="41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9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03653717-7595-615D-7253-C33864A33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D389D357-FF9C-A80F-C30B-82D1F9ADC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1A7E76-2153-164E-C05A-9EFB45B8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3BB96-9979-FA1F-1792-EB8189FF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514CB5B-400D-6C47-4357-DF3719D9FE32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7E8FE8-3A0D-2D53-22A1-AB2E77560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2B5E8DF4-55B8-EAC4-B379-E609B83C8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8FC08D3-0D33-3B7C-D568-034C626F8844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B5952-A4DC-0476-ACE9-6F5D199AC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92" y="1325716"/>
            <a:ext cx="11183815" cy="42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2B7C7948-B071-1D54-FD2C-F93D33A25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553EFFFA-AF60-D14A-0B05-0429674CF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14390-8471-7E37-02A2-8FCE583F9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59A0AE-FCD6-90A0-1DC2-7D14CA1D4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0D0C3DD-C8DA-0115-0018-BFAFA61F850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A314CE-2DC0-5FEE-966C-017451691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4CC1589B-08AE-872D-DCD1-D4B0442B8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C6EE9D3-F519-5EE5-62D9-A9C2654E3B58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B655F-744D-99C5-EC0B-7265490E2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774" y="1114813"/>
            <a:ext cx="8561607" cy="50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E545EB3E-4E18-1C94-D503-D4D366DE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2478A6A5-1AF9-2883-01F3-FF8A98777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370AA-40C9-8A3C-F915-F01CFDE0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C4562A-6F45-F975-66CF-F5C3D78E0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AB5DD2D-ADE1-E528-A76A-66F5FDDA9F30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7A00FD-958D-5A81-3A1E-87F1C987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7D928963-122F-1B85-7A14-CB813FDD4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F7E06FD-0F3C-5193-D123-FAC1AC2EC513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96A4C-8F9F-56AF-67DA-CE7B50B63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2154" y="837250"/>
            <a:ext cx="6588370" cy="53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493047" y="0"/>
            <a:ext cx="10515600" cy="77882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Contents</a:t>
            </a:r>
            <a:r>
              <a:rPr lang="en-US" sz="3600" dirty="0"/>
              <a:t>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746327"/>
            <a:ext cx="1828959" cy="170703"/>
          </a:xfrm>
          <a:prstGeom prst="rect">
            <a:avLst/>
          </a:prstGeom>
        </p:spPr>
      </p:pic>
      <p:sp>
        <p:nvSpPr>
          <p:cNvPr id="5" name="Google Shape;99;g20eaa65afd3_3_1">
            <a:extLst>
              <a:ext uri="{FF2B5EF4-FFF2-40B4-BE49-F238E27FC236}">
                <a16:creationId xmlns:a16="http://schemas.microsoft.com/office/drawing/2014/main" id="{493BC40A-5917-4DEC-B335-27241906DCFF}"/>
              </a:ext>
            </a:extLst>
          </p:cNvPr>
          <p:cNvSpPr txBox="1">
            <a:spLocks/>
          </p:cNvSpPr>
          <p:nvPr/>
        </p:nvSpPr>
        <p:spPr>
          <a:xfrm>
            <a:off x="738986" y="1268361"/>
            <a:ext cx="5357014" cy="474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and Impacts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 Direction</a:t>
            </a:r>
          </a:p>
          <a:p>
            <a:pPr marL="342900"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1F1D96-02E0-1323-F19D-0DC49286075C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884003A-C668-49AB-8DA3-E09AD4522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DIU Logo">
              <a:extLst>
                <a:ext uri="{FF2B5EF4-FFF2-40B4-BE49-F238E27FC236}">
                  <a16:creationId xmlns:a16="http://schemas.microsoft.com/office/drawing/2014/main" id="{58DB0DD1-F800-1168-1276-622EF9AAB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AEC3ACE-5CD9-EDD2-D154-721801E591E9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F2833783-2DE4-3494-C47C-D30F9F87D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3FF8B5AD-FAD1-1CD8-835C-515E7188FD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56EBBE-1D14-FD5E-493B-5ADFC11E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EA1EDD-5D04-8D37-BA25-3CAA557C6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26A0DC7-F316-2C87-9599-BD9D1CA886A0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F2A1F0-0E27-5A40-F185-EBE3F52BB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1CF3B04B-CEC4-E73D-A851-F8BD87F12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0A05943-2D5B-168F-4144-38F233A37DA7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8A30E-4CF8-9204-0684-ECDBC5687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3168" y="746327"/>
            <a:ext cx="6480560" cy="543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0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1F9A19F9-A9E3-E838-0915-D0BDB65E3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60DA0748-367F-60A2-9AB0-EC553963C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/>
              <a:t>Experimental Results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3AB457-8BCB-A91F-68FB-AD9395C7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3" y="837249"/>
            <a:ext cx="1828959" cy="170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0C2B93-3BE9-5AD1-E71E-CB4686D8D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775" y="333273"/>
            <a:ext cx="682811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23C1838-7689-382A-650B-2ABA8243A133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7102FE-A6B2-546F-D091-71628AEE7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6BC77A27-E74A-AEE6-D284-989779435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889392F-CCF8-79CF-D473-FF7B0C090834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35F168-E60B-51F7-EF1F-CE49FF46A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11" y="1074233"/>
            <a:ext cx="10227564" cy="51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Conclusion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08" y="922600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74CC73-769C-7833-355B-A524F162FDD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E1FCD7-6392-BFE2-4DAE-4AC034F2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CDAED07B-2A23-CE96-09F0-6259F6FC2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6DCE49F-5334-23A7-A563-756BD170DDC6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3AB71-22ED-88FD-9A9F-27B68F1FBCFE}"/>
              </a:ext>
            </a:extLst>
          </p:cNvPr>
          <p:cNvSpPr txBox="1"/>
          <p:nvPr/>
        </p:nvSpPr>
        <p:spPr>
          <a:xfrm>
            <a:off x="800608" y="1395046"/>
            <a:ext cx="1082868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bilingual Constitution chatbot for Bangladesh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93.1% accuracy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language detection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(Bangla &amp; English)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fallback system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(Gemini → FLAN-T5) for reliability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82.5% retrieval success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2.0 seconds response time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the effectiveness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for legal information systems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enables citizens to access constitutional information in their own language, enhancing legal awareness and supporting the future of AI-based legal services in Bangladesh.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11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Future Research Directions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08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071AC3-CC9B-81E8-17AF-072B84A21A2E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749CC2-A463-D8DF-AE0A-D42B07350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0B2AA68D-D61B-835F-4126-FC14C35B6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B52EF68-28D9-6038-0FEC-5EEC28C69090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591D6-6145-64E0-D469-C9C6A74AEA16}"/>
              </a:ext>
            </a:extLst>
          </p:cNvPr>
          <p:cNvSpPr txBox="1"/>
          <p:nvPr/>
        </p:nvSpPr>
        <p:spPr>
          <a:xfrm>
            <a:off x="685800" y="1371600"/>
            <a:ext cx="1095521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response caching for faster performance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mixed-language query handling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conversation history for multi-turn dialogues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 coverage to Bangladesh Acts and Ordinances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Fine-tune FLAN-T5 on legal text for better quality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mobile application 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voice input/output support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Production deployment with monitoring and scaling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2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References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52" y="837249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6F03AD8-C8DD-584D-4580-B99CAA1A2D6B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87070F-ADAC-D2B9-D8EA-274340A91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0640C576-5FF5-0FDD-3CD5-D4532A897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4604D9D-1FDA-6CCE-0E10-E9E89137EDBF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1B1B0-068C-F9BC-0424-5595E00347CF}"/>
              </a:ext>
            </a:extLst>
          </p:cNvPr>
          <p:cNvSpPr txBox="1"/>
          <p:nvPr/>
        </p:nvSpPr>
        <p:spPr>
          <a:xfrm>
            <a:off x="802152" y="1187871"/>
            <a:ext cx="1086873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Lewis et al., “Retrieval-Augmented Generation for Knowledge-Intensive NLP Tasks,” arXiv.org, Apr. 12, 2021. https://arxiv.org/abs/2005.11401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Reuter et al., “Towards Reliable Retrieval in RAG Systems for Large Legal Datasets,” arXiv.org, 2025. https://arxiv.org/abs/2510.06999 (accessed Oct. 09, 2025).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Huang et al., “Collective Constitutional AI: Aligning a Language Model with Public Input,”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(Cornell University), Jun. 2024,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https://doi.org/10.1145/3630106.3658979.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Abdallah, Bhawna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Piryani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Jatowt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“Exploring the state of the art in legal QA systems,” Journal of Big Data, vol. 10, no. 1, Aug. 2023,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://doi.org/10.1186/s40537-023-00802-8.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Trautmann et al., “Measuring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Groundedness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Legal Question-Answering Systems,” arXiv.org, 2025. https://arxiv.org/abs/2410.08764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Trautmann et al., “Measuring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Groundedness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Legal Question-Answering Systems,” pp. 176–186, Jan. 2024,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https://doi.org/10.18653/v1/2024.nllp-1.14.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 Ghosh, D. Sharma, and Simran Khanuja, “Dependency Parser for Bengali-English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CodeMixed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enhanced with a Synthetic Treebank,” pp. 91–99, Jan. 2019,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://doi.org/10.18653/v1/w19-7810.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Bakır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S. Aktas, and B. Yıldız, “A Model-Based Evaluation Metric for Question Answering Systems,” International Journal of Software Engineering and Knowledge Engineering, vol. 35, no. 02, pp. 243–262, Jan. 2025,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doi:https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://doi.org/10.1142/s0218194025500032.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R. Faisal, A. M. Shifa, M. H. Rahman, M. A. Uddin, and R. M. Rahman, “Bengali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Banglish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monolingual dataset for emotion detection in linguistically diverse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contexts,”Data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Brief, vol. 55, p. 110760, Aug. 2024,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https://doi.org/10.1016/j.dib.2024.110760.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Volk and S.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Clematide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“Detecting Code-Switching in a Multilingual Alpine Heritage Corpus,” Jan. 2014,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https://doi.org/10.3115/v1/w14-3903.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Martinez-Gil, “A survey on legal question–answering systems,” Computer Science Review, vol. 48, p. 100552, May 2023,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https://doi.org/10.1016/j.cosrev.2023.100552.</a:t>
            </a:r>
          </a:p>
        </p:txBody>
      </p:sp>
    </p:spTree>
    <p:extLst>
      <p:ext uri="{BB962C8B-B14F-4D97-AF65-F5344CB8AC3E}">
        <p14:creationId xmlns:p14="http://schemas.microsoft.com/office/powerpoint/2010/main" val="72245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Any Question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5" y="837249"/>
            <a:ext cx="1828959" cy="170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3B2136-8962-4196-B14E-47715E871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8" y="1600199"/>
            <a:ext cx="3657601" cy="36576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AE0392B-ED49-2D86-C1F7-2752EFFCF9EC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3DAB4130-B64B-BEBE-FFC4-0487F16FE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U Logo">
              <a:extLst>
                <a:ext uri="{FF2B5EF4-FFF2-40B4-BE49-F238E27FC236}">
                  <a16:creationId xmlns:a16="http://schemas.microsoft.com/office/drawing/2014/main" id="{FBC93624-4B3D-F59F-0026-40BC9FEAC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CF6C155-650D-2F2B-DE55-98548349C298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</p:spTree>
    <p:extLst>
      <p:ext uri="{BB962C8B-B14F-4D97-AF65-F5344CB8AC3E}">
        <p14:creationId xmlns:p14="http://schemas.microsoft.com/office/powerpoint/2010/main" val="3497429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27C80B-5DEB-4B24-8AB0-575778B10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18DAE9B-314E-4022-E007-F1D07E148645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B30C5C-4604-B9AC-F65E-219D324CF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E6D40E43-E4A3-CAE1-61C3-57393CF9F7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21F7692-A5FE-18A0-DC4A-03E29D0714FF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</p:spTree>
    <p:extLst>
      <p:ext uri="{BB962C8B-B14F-4D97-AF65-F5344CB8AC3E}">
        <p14:creationId xmlns:p14="http://schemas.microsoft.com/office/powerpoint/2010/main" val="216068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493047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Introduction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" y="83724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56400B-A9A5-F4FB-97AB-9D5E6F269B5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D90F1D4-2EEB-5D80-C353-4D24AD0CA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IU Logo">
              <a:extLst>
                <a:ext uri="{FF2B5EF4-FFF2-40B4-BE49-F238E27FC236}">
                  <a16:creationId xmlns:a16="http://schemas.microsoft.com/office/drawing/2014/main" id="{554FB538-6595-6767-5611-41B1D37ED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94A1403-78AD-A2F3-615C-87C78DD569C8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CADFE-1007-03F6-0A13-FCECA972D7B5}"/>
              </a:ext>
            </a:extLst>
          </p:cNvPr>
          <p:cNvSpPr txBox="1"/>
          <p:nvPr/>
        </p:nvSpPr>
        <p:spPr>
          <a:xfrm>
            <a:off x="592328" y="1377538"/>
            <a:ext cx="107604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it?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intelligent chatbot that answers questions about the Bangladesh Constitution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both English and Bengali languages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RAG (Retrieval-Augmented Generation) technology</a:t>
            </a:r>
          </a:p>
          <a:p>
            <a:pPr marL="342900" indent="-34290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Available 24/7 through web, API, and command-line 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0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493047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Problem Statement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83724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D663D60-D026-A143-8D33-FA7608555727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3270C73-D281-6651-53C5-A6C4D04FF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IU Logo">
              <a:extLst>
                <a:ext uri="{FF2B5EF4-FFF2-40B4-BE49-F238E27FC236}">
                  <a16:creationId xmlns:a16="http://schemas.microsoft.com/office/drawing/2014/main" id="{6BC6013F-DDB5-FEBA-5F2D-2AFFB902C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3675E9B-EB52-FE4A-6D89-92BDE5F7D3B0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C04D8-73F7-E9D7-DC51-FC3A3EA11A57}"/>
              </a:ext>
            </a:extLst>
          </p:cNvPr>
          <p:cNvSpPr txBox="1"/>
          <p:nvPr/>
        </p:nvSpPr>
        <p:spPr>
          <a:xfrm>
            <a:off x="612648" y="1262987"/>
            <a:ext cx="1079953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Challenges: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spcAft>
                <a:spcPts val="1200"/>
              </a:spcAft>
              <a:buFont typeface="+mj-lt"/>
              <a:buAutoNum type="arabicPeriod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Issue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Bangladesh Constitution: 170+ pages of dense legal text</a:t>
            </a: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Difficult for ordinary citizens to navigate and understand</a:t>
            </a: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quick way to find specific information</a:t>
            </a:r>
          </a:p>
          <a:p>
            <a:pPr lvl="3">
              <a:spcAft>
                <a:spcPts val="1200"/>
              </a:spcAft>
              <a:buFont typeface="+mj-lt"/>
              <a:buAutoNum type="arabicPeriod"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 &amp; Availability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Legal consultation is expensive</a:t>
            </a: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free 24/7 accessible legal guidance</a:t>
            </a:r>
          </a:p>
          <a:p>
            <a:pPr marL="742950" lvl="4" indent="-285750">
              <a:spcAft>
                <a:spcPts val="120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to research independently.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Related work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1" y="83724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ABB666D-6A6E-B82C-2FB4-2FA3A048024D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B9B8A62-96B4-2BB7-D691-EBA61FC79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IU Logo">
              <a:extLst>
                <a:ext uri="{FF2B5EF4-FFF2-40B4-BE49-F238E27FC236}">
                  <a16:creationId xmlns:a16="http://schemas.microsoft.com/office/drawing/2014/main" id="{D4D2FCB5-D564-92DD-5581-936CC6743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34EFDAC-CACE-BB4F-4422-FB7323C59DE5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8F655B-D978-1414-EA77-740302A48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594990"/>
              </p:ext>
            </p:extLst>
          </p:nvPr>
        </p:nvGraphicFramePr>
        <p:xfrm>
          <a:off x="517314" y="1225203"/>
          <a:ext cx="11286758" cy="3846763"/>
        </p:xfrm>
        <a:graphic>
          <a:graphicData uri="http://schemas.openxmlformats.org/drawingml/2006/table">
            <a:tbl>
              <a:tblPr/>
              <a:tblGrid>
                <a:gridCol w="658343">
                  <a:extLst>
                    <a:ext uri="{9D8B030D-6E8A-4147-A177-3AD203B41FA5}">
                      <a16:colId xmlns:a16="http://schemas.microsoft.com/office/drawing/2014/main" val="199453717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707926780"/>
                    </a:ext>
                  </a:extLst>
                </a:gridCol>
                <a:gridCol w="771896">
                  <a:extLst>
                    <a:ext uri="{9D8B030D-6E8A-4147-A177-3AD203B41FA5}">
                      <a16:colId xmlns:a16="http://schemas.microsoft.com/office/drawing/2014/main" val="3268161"/>
                    </a:ext>
                  </a:extLst>
                </a:gridCol>
                <a:gridCol w="1448790">
                  <a:extLst>
                    <a:ext uri="{9D8B030D-6E8A-4147-A177-3AD203B41FA5}">
                      <a16:colId xmlns:a16="http://schemas.microsoft.com/office/drawing/2014/main" val="3848998506"/>
                    </a:ext>
                  </a:extLst>
                </a:gridCol>
                <a:gridCol w="1983179">
                  <a:extLst>
                    <a:ext uri="{9D8B030D-6E8A-4147-A177-3AD203B41FA5}">
                      <a16:colId xmlns:a16="http://schemas.microsoft.com/office/drawing/2014/main" val="469563589"/>
                    </a:ext>
                  </a:extLst>
                </a:gridCol>
                <a:gridCol w="2398816">
                  <a:extLst>
                    <a:ext uri="{9D8B030D-6E8A-4147-A177-3AD203B41FA5}">
                      <a16:colId xmlns:a16="http://schemas.microsoft.com/office/drawing/2014/main" val="407460708"/>
                    </a:ext>
                  </a:extLst>
                </a:gridCol>
                <a:gridCol w="2850077">
                  <a:extLst>
                    <a:ext uri="{9D8B030D-6E8A-4147-A177-3AD203B41FA5}">
                      <a16:colId xmlns:a16="http://schemas.microsoft.com/office/drawing/2014/main" val="3405228488"/>
                    </a:ext>
                  </a:extLst>
                </a:gridCol>
              </a:tblGrid>
              <a:tr h="2619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Author(s)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Focus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 / Approach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Contribution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 / Gap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09756"/>
                  </a:ext>
                </a:extLst>
              </a:tr>
              <a:tr h="4275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Lewis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Retrieval-Augmented Generation (RAG)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Transformer-based RAG combining neural retriever and generator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Introduced RAG framework enabling external knowledge retrieval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evaluation in legal/domain-specific data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994420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Reuter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Reliable retrieval in legal RAG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 &amp; hybrid retrieval pipelines + dataset-level analysis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Improves retrieval correctness for legal corpora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Focused on retrieval only, not generation quality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393888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Huang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alignment through public participation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Collective Constitutional AI framework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Improves model safety and fairness using public constraints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applied to domain-specific QA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658428"/>
                  </a:ext>
                </a:extLst>
              </a:tr>
              <a:tr h="2945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Abdallah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Legal QA systems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 study and taxonomy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Comprehensive overview of legal QA methods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experimental model implementation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059323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Trautmann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groundedness (arXiv)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grounding metrics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hallucination and answer-source alignment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evaluated on conversational AI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072896"/>
                  </a:ext>
                </a:extLst>
              </a:tr>
              <a:tr h="361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[6]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Trautmann et al.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Grounded legal QA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Empirical evaluation with labeled legal datasets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Introduces evaluation framework for grounded answers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size limited</a:t>
                      </a:r>
                    </a:p>
                  </a:txBody>
                  <a:tcPr marL="28502" marR="28502" marT="14251" marB="142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623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3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7BA05FE1-31B8-C683-E8EB-9018AF95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>
            <a:extLst>
              <a:ext uri="{FF2B5EF4-FFF2-40B4-BE49-F238E27FC236}">
                <a16:creationId xmlns:a16="http://schemas.microsoft.com/office/drawing/2014/main" id="{9C79CFC9-7169-2E3C-EBE1-327B393451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Related work continued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ED6DC1-B070-D74D-9353-4A25489F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1" y="83724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E87875-0E92-D681-8CE0-057FEA38960C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EF05C00-8C20-EA56-A9F4-6C89C74EB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IU Logo">
              <a:extLst>
                <a:ext uri="{FF2B5EF4-FFF2-40B4-BE49-F238E27FC236}">
                  <a16:creationId xmlns:a16="http://schemas.microsoft.com/office/drawing/2014/main" id="{099567F9-C3F4-4482-97A9-46A74DA16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2843DD0-9071-9419-3C9C-4495D0446072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BEF81-6C5C-117B-A40B-BCF33EDA3F5C}"/>
              </a:ext>
            </a:extLst>
          </p:cNvPr>
          <p:cNvSpPr txBox="1"/>
          <p:nvPr/>
        </p:nvSpPr>
        <p:spPr>
          <a:xfrm>
            <a:off x="809001" y="1401288"/>
            <a:ext cx="106863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Gap: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bilingual (English-Bengali) constitutional chatbot</a:t>
            </a:r>
          </a:p>
          <a:p>
            <a:pPr marL="2857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automatic fallback mechanisms in legal AI</a:t>
            </a:r>
          </a:p>
          <a:p>
            <a:pPr marL="2857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RAG applications for Bangladesh legal documents</a:t>
            </a:r>
          </a:p>
          <a:p>
            <a:pPr lvl="1">
              <a:spcAft>
                <a:spcPts val="1200"/>
              </a:spcAft>
            </a:pP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Contribution: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 bilingual Bangladesh Constitution chatbot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Novel automatic fallback (Gemini → FLAN-T5)</a:t>
            </a:r>
          </a:p>
          <a:p>
            <a:pPr marL="285750" indent="-285750" algn="l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evaluation framework for legal RAG systems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9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Research Questions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61" y="81692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F1C46C0-A1E5-AF42-8488-EEBA86C01E31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F708E0C-70AA-BB38-E11F-195D9D10F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IU Logo">
              <a:extLst>
                <a:ext uri="{FF2B5EF4-FFF2-40B4-BE49-F238E27FC236}">
                  <a16:creationId xmlns:a16="http://schemas.microsoft.com/office/drawing/2014/main" id="{0E8107F5-98B0-B833-BD98-1412BC126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1F7CF16-7595-DC15-7B74-FD747D35E8FF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58619-E287-3CE9-B181-FFE6DCE3F6D4}"/>
              </a:ext>
            </a:extLst>
          </p:cNvPr>
          <p:cNvSpPr txBox="1"/>
          <p:nvPr/>
        </p:nvSpPr>
        <p:spPr>
          <a:xfrm>
            <a:off x="768361" y="1318161"/>
            <a:ext cx="111544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RQ1: Architecture &amp; Design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0" i="0" dirty="0">
                <a:solidFill>
                  <a:srgbClr val="5C5C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a RAG-based system effectively answer constitutional queries in both English and Bengali?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RQ2: Retrieval Accuracy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0" i="0" dirty="0">
                <a:solidFill>
                  <a:srgbClr val="5C5C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retrieval strategy (similarity search vs MMR) provides better coverage of relevant constitutional articles?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RQ3: Language Detection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0" i="0" dirty="0">
                <a:solidFill>
                  <a:srgbClr val="5C5C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accurately can the system detect and handle English, Bengali, and code-switched queries?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RQ4: Reliability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0" i="0" dirty="0">
                <a:solidFill>
                  <a:srgbClr val="5C5C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automatic fallback mechanisms ensure continuous operation when primary LLM APIs fail?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RQ5: Performance</a:t>
            </a:r>
            <a:endParaRPr lang="en-US" sz="1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1800" b="0" i="0" dirty="0">
                <a:solidFill>
                  <a:srgbClr val="5C5C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tradeoffs between response time and answer quality across different LLM backends (Gemini vs FLAN-T5)?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158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Objectives 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837249"/>
            <a:ext cx="1828959" cy="1707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7EB3955-E7D1-3508-0419-A87F5E22B75B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2E1CDC9-D0FF-1936-2B1A-0BCB4E2D9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IU Logo">
              <a:extLst>
                <a:ext uri="{FF2B5EF4-FFF2-40B4-BE49-F238E27FC236}">
                  <a16:creationId xmlns:a16="http://schemas.microsoft.com/office/drawing/2014/main" id="{2B9BA1AD-8981-2EF0-C671-076888C94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1EB1833-36B7-CAAF-76D3-A108275E976C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0065D-24D0-92D9-8141-ABAAB4877599}"/>
              </a:ext>
            </a:extLst>
          </p:cNvPr>
          <p:cNvSpPr txBox="1"/>
          <p:nvPr/>
        </p:nvSpPr>
        <p:spPr>
          <a:xfrm>
            <a:off x="841248" y="1307592"/>
            <a:ext cx="10963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RAG System with Automatic Fallback - Core technical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Bilingual Language Support - English and Bengali language capabilities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39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a65afd3_3_1"/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10515600" cy="10079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Outcomes and Impacts</a:t>
            </a:r>
            <a:endParaRPr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E509-CAD4-5689-7259-64B31380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68" y="806905"/>
            <a:ext cx="1828959" cy="17070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6C4210-9C13-E5AE-5FA2-EE1C0685A7E4}"/>
              </a:ext>
            </a:extLst>
          </p:cNvPr>
          <p:cNvGrpSpPr/>
          <p:nvPr/>
        </p:nvGrpSpPr>
        <p:grpSpPr>
          <a:xfrm>
            <a:off x="8980156" y="66281"/>
            <a:ext cx="3131315" cy="680046"/>
            <a:chOff x="8929356" y="66281"/>
            <a:chExt cx="3131315" cy="6800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479BA2-A44B-992A-278E-689A8B1DA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56" y="66281"/>
              <a:ext cx="1479225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DIU Logo">
              <a:extLst>
                <a:ext uri="{FF2B5EF4-FFF2-40B4-BE49-F238E27FC236}">
                  <a16:creationId xmlns:a16="http://schemas.microsoft.com/office/drawing/2014/main" id="{E511D417-55E4-AA07-C391-140E8A6ED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8581" y="66281"/>
              <a:ext cx="1652090" cy="680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6FFC3FF-E790-22F5-BA4B-FB6E28E84C3C}"/>
              </a:ext>
            </a:extLst>
          </p:cNvPr>
          <p:cNvSpPr/>
          <p:nvPr/>
        </p:nvSpPr>
        <p:spPr>
          <a:xfrm>
            <a:off x="0" y="6317044"/>
            <a:ext cx="12192000" cy="5409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Daffodil International University, Daffodil Smart City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Birulia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Savar</a:t>
            </a: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Dhaka-1216, Bangladesh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FEC74-61DC-770D-D1EC-59D2F141AD33}"/>
              </a:ext>
            </a:extLst>
          </p:cNvPr>
          <p:cNvSpPr txBox="1"/>
          <p:nvPr/>
        </p:nvSpPr>
        <p:spPr>
          <a:xfrm>
            <a:off x="861568" y="1277815"/>
            <a:ext cx="1072083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Outcomes: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bilingual chatbot with 683 Constitution chunks (382 EN, 301 BN)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language detection accuracy for English and Bengali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93.1% scope classification accuracy (constitutional vs non-constitutional)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82.5% retrieval success rate (Recall@5)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fallback system tested and verified (Gemini → FLAN-T5)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Impacts: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Democratize Legal Knowledge: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Free access to constitutional information for all citizens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&amp; Reliable: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2-second average response with zero-downtime fallback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Tool: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Help law students, teachers, and researchers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7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AA2025-Presentation-Template.potx" id="{1614FFAF-51E4-4022-8B64-FAF0C6CFE276}" vid="{E88F95A8-7FA4-4C42-957B-19E1307A194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IDAA2025-Presentation-Template</Template>
  <TotalTime>412</TotalTime>
  <Words>1651</Words>
  <Application>Microsoft Office PowerPoint</Application>
  <PresentationFormat>Widescreen</PresentationFormat>
  <Paragraphs>194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</vt:lpstr>
      <vt:lpstr>Times New Roman</vt:lpstr>
      <vt:lpstr>Wingdings</vt:lpstr>
      <vt:lpstr>Office Theme</vt:lpstr>
      <vt:lpstr>International Conference on Intelligent Data Analysis and Applications  (IDAA 2025)</vt:lpstr>
      <vt:lpstr>Contents </vt:lpstr>
      <vt:lpstr>Introduction </vt:lpstr>
      <vt:lpstr>Problem Statement </vt:lpstr>
      <vt:lpstr>Related work</vt:lpstr>
      <vt:lpstr>Related work continued</vt:lpstr>
      <vt:lpstr>Research Questions</vt:lpstr>
      <vt:lpstr>Objectives </vt:lpstr>
      <vt:lpstr>Outcomes and Impacts</vt:lpstr>
      <vt:lpstr>Methodology </vt:lpstr>
      <vt:lpstr>Methodology Continued </vt:lpstr>
      <vt:lpstr>Methodology Continued</vt:lpstr>
      <vt:lpstr>Methodology Continued</vt:lpstr>
      <vt:lpstr>Methodology Continued</vt:lpstr>
      <vt:lpstr>Experimental Results</vt:lpstr>
      <vt:lpstr>Experimental Results Continued</vt:lpstr>
      <vt:lpstr>Experimental Results Continued</vt:lpstr>
      <vt:lpstr>Experimental Results Continued</vt:lpstr>
      <vt:lpstr>Experimental Results Continued</vt:lpstr>
      <vt:lpstr>Experimental Results Continued</vt:lpstr>
      <vt:lpstr>Experimental Results Continued</vt:lpstr>
      <vt:lpstr>Conclusion </vt:lpstr>
      <vt:lpstr>Future Research Directions</vt:lpstr>
      <vt:lpstr>References </vt:lpstr>
      <vt:lpstr>Any Question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Mehedi Hasan</dc:creator>
  <cp:lastModifiedBy>Mehedi Hasan</cp:lastModifiedBy>
  <cp:revision>2</cp:revision>
  <dcterms:created xsi:type="dcterms:W3CDTF">2025-12-11T04:48:28Z</dcterms:created>
  <dcterms:modified xsi:type="dcterms:W3CDTF">2025-12-12T21:05:59Z</dcterms:modified>
</cp:coreProperties>
</file>